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27" r:id="rId5"/>
    <p:sldId id="302" r:id="rId6"/>
    <p:sldId id="310" r:id="rId7"/>
    <p:sldId id="341" r:id="rId8"/>
    <p:sldId id="311" r:id="rId9"/>
    <p:sldId id="338" r:id="rId10"/>
    <p:sldId id="337" r:id="rId11"/>
    <p:sldId id="336" r:id="rId12"/>
    <p:sldId id="347" r:id="rId13"/>
    <p:sldId id="340" r:id="rId14"/>
    <p:sldId id="339" r:id="rId15"/>
    <p:sldId id="330" r:id="rId16"/>
    <p:sldId id="334" r:id="rId17"/>
    <p:sldId id="348" r:id="rId18"/>
    <p:sldId id="335" r:id="rId19"/>
    <p:sldId id="352" r:id="rId20"/>
    <p:sldId id="350" r:id="rId21"/>
    <p:sldId id="345" r:id="rId22"/>
    <p:sldId id="346" r:id="rId23"/>
    <p:sldId id="356" r:id="rId24"/>
    <p:sldId id="354" r:id="rId25"/>
    <p:sldId id="355" r:id="rId26"/>
    <p:sldId id="353" r:id="rId27"/>
    <p:sldId id="295" r:id="rId28"/>
    <p:sldId id="342" r:id="rId29"/>
    <p:sldId id="343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1"/>
    <a:srgbClr val="FFFFFF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715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5T06:54:40.096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229 287,'-206'0,"205"0,0 1,0-1,0 0,1 0,-1 0,0 0,0 0,0 0,0 0,0 0,0 0,0 0,0 0,1-1,-1 1,0 0,0-1,0 1,0-1,1 1,-1-1,0 1,0-1,1 1,-2-2,2 1,1 0,-1 0,1 0,-1 0,1 0,0 0,-1 0,1 0,0 0,0 1,-1-1,1 0,0 0,0 1,0-1,2 0,47-26,35-16,-61 29,0 1,1 2,35-12,39-13,-68 23,0 2,42-9,-38 12,-5 1,60-5,-83 13,-1-1,1-1,-1 1,0-1,1-1,-1 1,0-1,1 0,-1 0,7-4,-13 5,0 1,0 0,0 0,1 0,-1-1,0 1,0 0,0 0,0-1,0 1,0 0,0 0,0-1,0 1,-1 0,1 0,0 0,0-1,0 1,0 0,0 0,0 0,0-1,0 1,-1 0,1 0,0 0,0-1,0 1,0 0,-1 0,1 0,0 0,0 0,0 0,-1-1,1 1,0 0,0 0,-1 0,1 0,0 0,0 0,0 0,-1 0,1 0,0 0,0 0,-1 0,1 0,0 0,0 0,-1 0,1 0,0 1,-17-4,-117 2,84 2,27-1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5T06:54:42.830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847 7020,'-60'4,"1"3,0 2,-73 22,126-29,-29 8,-37 16,44-15,-1 0,-42 8,35-11,1 3,0 0,-51 25,52-21,-36 7,80-21,16-4,94-36,146-39,-81 25,-31 9,-95 27,-2-2,0-3,-2-2,0-3,-2-2,-1-2,-1-3,82-71,-81 56,-1-1,62-83,71-126,-127 168,-4-1,52-127,60-208,159-576,-261 757,56-466,-100-17,-20 616,-9-58,-46-253,-10-126,67 177,6 265,29-154,-24 203,98-452,-107 500,10-57,-12 65,-1 0,0 0,0 0,0 0,0 0,0-1,0 1,-1 0,1 0,-1 0,0 0,0 0,0 0,-1 0,1 1,-1-1,-3-5,4 7,0 0,0 0,0 1,-1-1,1 0,0 0,0 1,-1-1,1 0,-1 1,1 0,-1-1,1 1,0 0,-1 0,1-1,-1 1,1 0,-1 1,1-1,-3 0,1 1,-1 1,1-1,0 0,0 1,0 0,0-1,0 1,-6 5,1 1,1 0,-1 0,1 1,-12 18,-5 18,2 1,-16 49,-25 101,54-167,-46 161,8 2,8 3,9 1,-8 390,37-488,4 106,-3-201,1 0,-1 0,0 0,1 0,-1 0,1 0,0 0,0 0,0 0,1 0,-1 0,1-1,-1 1,1-1,0 1,0-1,0 1,0-1,0 0,1 0,-1 0,1 0,-1-1,4 2,3 0,-1 0,1-1,0-1,-1 1,1-2,16 1,35 4,-56-4,-1 0,1 0,-1 0,1 0,-1 1,0-1,0 1,1 0,-1 0,0 0,-1 1,1-1,3 4,10 15,-2 0,-1 0,0 1,-2 1,-1 0,14 45,28 152,78 640,-112-677,-11 367,-25-314,-52 255,54-411,-4-1,-3-1,-57 129,53-152,-2-1,-2-1,-3-2,-1-1,-68 71,17-34,-3-5,-109 77,169-138,-345 236,322-230,0-2,-78 26,51-22,56-20,-1-1,-1-1,1-1,-1-2,0 0,0-2,-31 0,40-1,-1 1,1 0,-17 5,2-1,13-3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5T06:54:43.877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1,'0'7,"-1"0,0 0,0 0,0 0,-1-1,0 1,-1 0,1-1,-1 1,-1-1,1 0,-5 6,-8 8,0-1,-20 19,0-1,-59 59,94-94,-1-1,1 1,0-1,-1 1,1-1,0 1,0 0,0-1,0 1,0 0,0 0,1 0,-1-1,1 1,-1 0,1 0,0 4,0-5,1 0,0 0,0 0,-1 0,1 0,0 0,0-1,0 1,0 0,0-1,0 1,0 0,1-1,-1 0,0 1,0-1,0 0,1 1,-1-1,0 0,0 0,0 0,1 0,-1 0,0 0,0 0,1-1,-1 1,2-1,10-1,0 0,0-1,0-1,-1 0,1-1,-1 0,16-9,-3-1,-1-1,30-25,-53 40,17-16,-15 10,-14 6,2 4,-1-1,1 2,1-1,-1 1,0 1,1 0,-9 6,-57 47,64-49,1-1,0 0,-1 0,0-1,0 0,0-1,-1 0,0-1,0 0,-18 5,11-7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5T06:54:45.877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277 538,'8'-1,"-1"1,0-2,1 1,-1-1,0 0,0-1,13-5,48-32,-46 27,154-88,5 9,4 8,269-85,-436 162,-14 5,0 0,1 1,-1-1,1 1,0 0,-1 0,1 0,8 0,-40 12,9-4,1-1,0 2,1 0,0 1,-16 13,-45 23,-198 91,227-112,-101 32,118-46,2-4,28-6,1 0,0 0,0 0,-1 0,1 0,0 0,0-1,-1 1,1 0,0 0,0 0,-1 0,1 0,0 0,0-1,-1 1,1 0,0 0,0 0,0-1,0 1,-1 0,1 0,0 0,0-1,0 1,0 0,0 0,0-1,0 1,0 0,-1-1,9-14,14-12,2 2,1 1,0 1,36-24,-22 18,-20 17,-1-2,20-19,1 4,-34 26,0 0,0-1,0 1,0-1,0 0,-1 0,0-1,0 1,6-9,-10 13,0-1,0 1,0 0,1 0,-1 0,0 0,0 0,0-1,0 1,0 0,0 0,0 0,0 0,0-1,0 1,0 0,0 0,0 0,0-1,0 1,0 0,0 0,0 0,0 0,0-1,0 1,0 0,0 0,0 0,0 0,0-1,0 1,-1 0,1 0,0 0,0 0,0 0,0-1,0 1,0 0,-1 0,1 0,0 0,0 0,0 0,0 0,-1 0,-11 1,-15 11,-57 44,-114 101,20-15,-257 171,433-312,-5 6,-1-1,0 0,0 0,-1-1,0 0,0 0,0-1,0 0,0-1,-19 4,28-7,-1 0,0 0,0 0,1 1,-1-1,0 0,0 0,1-1,-1 1,0 0,0 0,1 0,-1 0,0-1,1 1,-1 0,0 0,1-1,-1 1,0-1,1 1,-1-1,1 1,-1-1,1 1,-1-1,1 1,-1-1,1 0,-1 1,1-1,-1-1,1 0,0 0,0 1,0-1,0 0,1 0,-1 0,0 0,1 0,0 0,-1 0,1 0,1-1,4-9,1 0,14-16,-21 27,20-21,0 1,1 0,44-31,-13 10,19-11,2 3,109-55,-146 84,-27 16,30-15,-37 19,0 0,0 1,1-1,-1 0,0 1,1-1,-1 1,1 0,-1 0,0 0,1 0,-1 0,5 1,-7 0,0-1,1 1,-1 0,0-1,0 1,1-1,-1 1,0 0,0-1,0 1,0 0,0-1,0 1,0-1,0 1,0 0,0-1,0 1,-1 0,1-1,0 1,0-1,-1 1,1 0,0-1,0 1,-1-1,1 1,-1-1,1 1,-1 0,-16 24,15-22,-54 67,-2-3,-68 59,-7 10,-133 143,226-236,37-38,25-27,81-77,4 4,4 4,240-147,-346 235,27-15,-1 1,49-18,-79 34,-1 1,1 0,-1-1,1 1,-1 0,1-1,-1 1,1 0,-1 0,1 0,-1 0,1 0,0-1,-1 1,1 0,-1 0,1 0,-1 1,1-1,0 0,-1 0,1 0,-1 0,1 0,-1 1,1-1,-1 0,1 0,-1 1,1-1,-1 0,1 1,-1 1,0-1,0 0,0 0,0 1,0-1,0 0,-1 0,1 0,-1 0,1 0,-1 1,1-1,-1 0,0 1,-33 44,31-43,-161 166,114-122,-87 104,89-86,39-51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4/3/2024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40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00413"/>
            <a:ext cx="6429826" cy="830997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Sentence2SignGesture: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neural machine translation network for sign language video generation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1" y="3916419"/>
            <a:ext cx="4861858" cy="8309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B. Natarajan, R. </a:t>
            </a:r>
            <a:r>
              <a:rPr lang="en-IN" dirty="0" err="1"/>
              <a:t>Elakkiya</a:t>
            </a:r>
            <a:r>
              <a:rPr lang="en-IN" dirty="0"/>
              <a:t>, </a:t>
            </a:r>
            <a:r>
              <a:rPr lang="en-IN" dirty="0" err="1"/>
              <a:t>Moturi</a:t>
            </a:r>
            <a:r>
              <a:rPr lang="en-IN" dirty="0"/>
              <a:t> Leela Prasad</a:t>
            </a: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617" r="22617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297923-4A19-5160-F9EF-556A39299166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E32B0BE-31DB-22CB-5D34-80C5AD35597A}"/>
              </a:ext>
            </a:extLst>
          </p:cNvPr>
          <p:cNvSpPr txBox="1">
            <a:spLocks/>
          </p:cNvSpPr>
          <p:nvPr/>
        </p:nvSpPr>
        <p:spPr>
          <a:xfrm>
            <a:off x="3901661" y="5081637"/>
            <a:ext cx="3244552" cy="124887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/>
              <a:t>P</a:t>
            </a:r>
            <a:r>
              <a:rPr lang="en-IN" sz="1800" dirty="0"/>
              <a:t>resented by</a:t>
            </a:r>
          </a:p>
          <a:p>
            <a:pPr marL="276225" lvl="1" indent="0">
              <a:buNone/>
            </a:pPr>
            <a:r>
              <a:rPr lang="en-IN" sz="1600" dirty="0"/>
              <a:t>Sharon T K (97422607018)</a:t>
            </a:r>
          </a:p>
          <a:p>
            <a:pPr marL="276225" lvl="1" indent="0">
              <a:buNone/>
            </a:pPr>
            <a:r>
              <a:rPr lang="en-IN" sz="1600" dirty="0"/>
              <a:t>M.sc AI </a:t>
            </a:r>
          </a:p>
          <a:p>
            <a:pPr marL="276225" lvl="1" indent="0">
              <a:buNone/>
            </a:pPr>
            <a:r>
              <a:rPr lang="en-IN" sz="1600" dirty="0"/>
              <a:t>Department of Computer Science</a:t>
            </a:r>
            <a:endParaRPr lang="en-US" sz="160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E4D1DCF-EAF5-633C-C2ED-A1C2FF978D98}"/>
              </a:ext>
            </a:extLst>
          </p:cNvPr>
          <p:cNvSpPr txBox="1">
            <a:spLocks/>
          </p:cNvSpPr>
          <p:nvPr/>
        </p:nvSpPr>
        <p:spPr>
          <a:xfrm>
            <a:off x="338604" y="5081637"/>
            <a:ext cx="3244552" cy="124887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sz="1800" dirty="0"/>
              <a:t>Guided by</a:t>
            </a:r>
          </a:p>
          <a:p>
            <a:pPr marL="276225" lvl="1" indent="0" algn="just">
              <a:buNone/>
            </a:pPr>
            <a:r>
              <a:rPr lang="en-US" sz="1600" dirty="0"/>
              <a:t>Neethu M S</a:t>
            </a:r>
          </a:p>
          <a:p>
            <a:pPr marL="276225" lvl="1" indent="0" algn="just">
              <a:buNone/>
            </a:pPr>
            <a:r>
              <a:rPr lang="en-US" sz="1600" dirty="0"/>
              <a:t>Assistant Professor</a:t>
            </a:r>
          </a:p>
          <a:p>
            <a:pPr marL="276225" lvl="1" indent="0" algn="just">
              <a:buNone/>
            </a:pPr>
            <a:r>
              <a:rPr lang="en-IN" sz="1600" dirty="0"/>
              <a:t>Department of Computer Science</a:t>
            </a:r>
            <a:endParaRPr lang="en-US" sz="1600" dirty="0"/>
          </a:p>
          <a:p>
            <a:pPr marL="276225" lvl="1" indent="0" algn="just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650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Stacked GRU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C0A7AE-A491-01E4-DC1E-E86E30A83F4E}"/>
              </a:ext>
            </a:extLst>
          </p:cNvPr>
          <p:cNvSpPr txBox="1">
            <a:spLocks/>
          </p:cNvSpPr>
          <p:nvPr/>
        </p:nvSpPr>
        <p:spPr>
          <a:xfrm>
            <a:off x="660399" y="2036875"/>
            <a:ext cx="9733903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Deep Stacked GRU (Gated Recurrent Unit) refers to a neural network architecture where multiple layers of GRU units are stacked on top of each other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layer processes the input sequence and passes its hidden state to the layer above it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llowing the model to capture long-term dependencies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Learn more abstract and complex features.</a:t>
            </a:r>
          </a:p>
          <a:p>
            <a:pPr>
              <a:lnSpc>
                <a:spcPct val="100000"/>
              </a:lnSpc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0B2D86C1-8B18-5375-E4BD-A8A5809A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06" y="3363615"/>
            <a:ext cx="2549914" cy="32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7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8D5F3E0-12DC-48AC-4CE6-EA5856D6ACCD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Proposed Deep Stacked GRU </a:t>
            </a:r>
            <a:r>
              <a:rPr lang="en-IN" dirty="0"/>
              <a:t>Algorithm based NMT model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proposed hybrid NMT model consists five parts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Text pre-processing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/>
              <a:t>Encoder Network</a:t>
            </a: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/>
              <a:t>Attention Mechanism</a:t>
            </a: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/>
              <a:t>Context Vector</a:t>
            </a: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/>
              <a:t>Decoder Network</a:t>
            </a:r>
            <a:endParaRPr lang="en-US" dirty="0"/>
          </a:p>
        </p:txBody>
      </p:sp>
      <p:pic>
        <p:nvPicPr>
          <p:cNvPr id="4" name="Picture 3" descr="A diagram of a process flow&#10;&#10;Description automatically generated">
            <a:extLst>
              <a:ext uri="{FF2B5EF4-FFF2-40B4-BE49-F238E27FC236}">
                <a16:creationId xmlns:a16="http://schemas.microsoft.com/office/drawing/2014/main" id="{EABB24F3-5552-C354-AF11-D2559165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23" y="2036875"/>
            <a:ext cx="2798762" cy="45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CF582-232A-1608-5038-8416E412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2" y="1487155"/>
            <a:ext cx="8456706" cy="4579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28E5D8-05CD-B4EE-3758-61E24D84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/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b="0" dirty="0">
                <a:latin typeface="+mn-lt"/>
              </a:rPr>
              <a:t>The proposed hybrid NMT system architecture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765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D7C4B7-7BD4-257E-1E45-7C84593D16A0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Text pre-processing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 punctuation marks, symbols and special characters from the sentences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&lt;start&gt; and &lt;end&gt; tokens to each sentences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words are converted into word vectors</a:t>
            </a:r>
          </a:p>
        </p:txBody>
      </p:sp>
    </p:spTree>
    <p:extLst>
      <p:ext uri="{BB962C8B-B14F-4D97-AF65-F5344CB8AC3E}">
        <p14:creationId xmlns:p14="http://schemas.microsoft.com/office/powerpoint/2010/main" val="420910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D7C4B7-7BD4-257E-1E45-7C84593D16A0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Encoder Network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ncodes a sequence of symbols into a fixed-length vector representation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Reads each word vectors of source sentences with time step t and produces summary at the final hidden layer unit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hidden layers keep track of previous hidden layer information associated with vector relationships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forget gate decides which information to be removed and update gate decides the important key word in a sentence.</a:t>
            </a:r>
          </a:p>
        </p:txBody>
      </p:sp>
    </p:spTree>
    <p:extLst>
      <p:ext uri="{BB962C8B-B14F-4D97-AF65-F5344CB8AC3E}">
        <p14:creationId xmlns:p14="http://schemas.microsoft.com/office/powerpoint/2010/main" val="109951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6FB337B-333D-CEC4-D406-50496F89E996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Attention Mechanism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effectLst/>
              </a:rPr>
              <a:t>An attention mechanism is an Encoder-Decoder kind of neural network architecture that allows the model to focus on specific sections of the input while executing a task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Attention mechanism uses </a:t>
            </a:r>
            <a:r>
              <a:rPr lang="en-US" dirty="0" err="1"/>
              <a:t>softmax</a:t>
            </a:r>
            <a:r>
              <a:rPr lang="en-US" dirty="0"/>
              <a:t> function and applies more attention to the important vectors with high probability values and low values to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</a:t>
            </a:r>
            <a:r>
              <a:rPr lang="en-IN" dirty="0" err="1"/>
              <a:t>Bahdanau’s</a:t>
            </a:r>
            <a:r>
              <a:rPr lang="en-IN" dirty="0"/>
              <a:t> attention mechanism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229E4E7A-7341-2619-4702-DA7EA766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3" y="3227506"/>
            <a:ext cx="4252328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3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6FB337B-333D-CEC4-D406-50496F89E996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Context Vectors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context vector captures the semantic information and important features of the input sequence. It serves as a context or memory that the decoder can use to generate the output sequence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ims to capture both semantic and syntactic information from the input text by leveraging the context from the source and target languages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context vector values are generated for source sentences by averaging the weight values of source units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0366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6FB337B-333D-CEC4-D406-50496F89E996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Decoder Network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first hidden unit of decoder network takes last hidden state summary of encoder unit and context vectors to predict the first word of the target sentence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decoder processes the target sequence one element at a time. At each step, it takes the previous output (or the actual target in training) and the current state to predict the next element in the sequence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output layer generates a probability distribution over the target vocabulary, and the element with the highest probability is selected as the predicted output for the current ste</a:t>
            </a:r>
            <a:r>
              <a:rPr lang="en-US" b="0" i="0" dirty="0">
                <a:effectLst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1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Analysis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952896"/>
            <a:ext cx="9662160" cy="29352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Proposed model achieves better performance than earlier RNN based NMT approaches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proposed model has been evaluated on sign corpora—ISL-CSLTR Dataset</a:t>
            </a:r>
          </a:p>
          <a:p>
            <a:pPr>
              <a:lnSpc>
                <a:spcPct val="100000"/>
              </a:lnSpc>
            </a:pPr>
            <a:r>
              <a:rPr lang="en-IN" dirty="0"/>
              <a:t>The proposed NMT model obtained BLEU Scores—39.3 for ISL-CSLTR dataset using single layer GRU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02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Analysis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87745E-17A5-BACD-769A-296FA809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0" y="1823677"/>
            <a:ext cx="8292747" cy="43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3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24606"/>
            <a:ext cx="4275138" cy="3560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00000"/>
              </a:lnSpc>
            </a:pPr>
            <a:r>
              <a:rPr lang="en-US" dirty="0"/>
              <a:t>Motivation</a:t>
            </a:r>
          </a:p>
          <a:p>
            <a:pPr>
              <a:lnSpc>
                <a:spcPct val="100000"/>
              </a:lnSpc>
            </a:pPr>
            <a:r>
              <a:rPr lang="en-US" dirty="0"/>
              <a:t>Challenges</a:t>
            </a:r>
          </a:p>
          <a:p>
            <a:pPr>
              <a:lnSpc>
                <a:spcPct val="100000"/>
              </a:lnSpc>
            </a:pPr>
            <a:r>
              <a:rPr lang="en-US" dirty="0"/>
              <a:t>Dataset</a:t>
            </a:r>
          </a:p>
          <a:p>
            <a:pPr>
              <a:lnSpc>
                <a:spcPct val="100000"/>
              </a:lnSpc>
            </a:pPr>
            <a:r>
              <a:rPr lang="en-US" dirty="0"/>
              <a:t>Methods</a:t>
            </a:r>
          </a:p>
          <a:p>
            <a:pPr>
              <a:lnSpc>
                <a:spcPct val="100000"/>
              </a:lnSpc>
            </a:pPr>
            <a:r>
              <a:rPr lang="en-US" dirty="0"/>
              <a:t>Related works</a:t>
            </a:r>
          </a:p>
          <a:p>
            <a:pPr>
              <a:lnSpc>
                <a:spcPct val="100000"/>
              </a:lnSpc>
            </a:pPr>
            <a:r>
              <a:rPr lang="en-US" dirty="0"/>
              <a:t>Result 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Conclusion</a:t>
            </a:r>
          </a:p>
          <a:p>
            <a:pPr>
              <a:lnSpc>
                <a:spcPct val="100000"/>
              </a:lnSpc>
            </a:pPr>
            <a:r>
              <a:rPr lang="en-US" dirty="0"/>
              <a:t>References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270" r="15270"/>
          <a:stretch/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7D9DB1-D5CC-B323-2CE4-2E022BA9CFFC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Analysis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6351DA-F569-ADE2-729C-17352F69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0" y="1794057"/>
            <a:ext cx="8281383" cy="4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Analysis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437891-08E1-6A54-46CA-57766DC9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0" y="1800725"/>
            <a:ext cx="8106034" cy="42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 Analysis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BB940C-D25B-F943-29D8-B2CAA021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0" y="1812726"/>
            <a:ext cx="8281928" cy="43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1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E3B97E4-A135-9C01-F181-D185E82BD35D}"/>
              </a:ext>
            </a:extLst>
          </p:cNvPr>
          <p:cNvSpPr txBox="1">
            <a:spLocks/>
          </p:cNvSpPr>
          <p:nvPr/>
        </p:nvSpPr>
        <p:spPr>
          <a:xfrm>
            <a:off x="660400" y="1952896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Proposed model achieves better performance than earlier RNN based NMT approaches</a:t>
            </a:r>
          </a:p>
          <a:p>
            <a:pPr>
              <a:lnSpc>
                <a:spcPct val="100000"/>
              </a:lnSpc>
            </a:pPr>
            <a:r>
              <a:rPr lang="en-US" dirty="0"/>
              <a:t>The model became overfitting when using  multiple layers of GRU due to small size of dataset</a:t>
            </a:r>
          </a:p>
          <a:p>
            <a:pPr>
              <a:lnSpc>
                <a:spcPct val="100000"/>
              </a:lnSpc>
            </a:pPr>
            <a:r>
              <a:rPr lang="en-US" dirty="0"/>
              <a:t>Better performance on single layer GRU due to small dataset</a:t>
            </a:r>
          </a:p>
          <a:p>
            <a:pPr>
              <a:lnSpc>
                <a:spcPct val="100000"/>
              </a:lnSpc>
            </a:pPr>
            <a:r>
              <a:rPr lang="en-US" dirty="0"/>
              <a:t>Performance is increased by increasing the dataset size and the GRU layers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84"/>
            <a:ext cx="10515600" cy="70011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242919"/>
              </p:ext>
            </p:extLst>
          </p:nvPr>
        </p:nvGraphicFramePr>
        <p:xfrm>
          <a:off x="1026367" y="1446243"/>
          <a:ext cx="10136935" cy="541639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738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7387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7387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738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7387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45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Paper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Author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r>
                        <a:rPr lang="en-US" sz="1600" dirty="0"/>
                        <a:t>Sequence to Sequence Learning with Neural Networks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(2014)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Ilya </a:t>
                      </a:r>
                      <a:r>
                        <a:rPr lang="en-IN" sz="1600" dirty="0" err="1"/>
                        <a:t>Sutskever</a:t>
                      </a:r>
                      <a:r>
                        <a:rPr lang="en-IN" sz="1600" dirty="0"/>
                        <a:t>,</a:t>
                      </a:r>
                    </a:p>
                    <a:p>
                      <a:pPr algn="l"/>
                      <a:r>
                        <a:rPr lang="en-IN" sz="1600" dirty="0"/>
                        <a:t>Oriol </a:t>
                      </a:r>
                      <a:r>
                        <a:rPr lang="en-IN" sz="1600" dirty="0" err="1"/>
                        <a:t>Vinyals</a:t>
                      </a:r>
                      <a:r>
                        <a:rPr lang="en-IN" sz="1600" dirty="0"/>
                        <a:t>,</a:t>
                      </a:r>
                    </a:p>
                    <a:p>
                      <a:pPr algn="l"/>
                      <a:r>
                        <a:rPr lang="en-IN" sz="1600" dirty="0"/>
                        <a:t>Quoc V. Le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LSTM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WMT’14 English to French dataset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BLEU Score : 36.5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r>
                        <a:rPr lang="en-IN" sz="1600" dirty="0"/>
                        <a:t>Neural Sign Language Translation</a:t>
                      </a: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(2018)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Necati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CihanCamgoz</a:t>
                      </a:r>
                      <a:r>
                        <a:rPr lang="en-US" sz="1600" dirty="0"/>
                        <a:t>, Simon Hadfield,</a:t>
                      </a:r>
                    </a:p>
                    <a:p>
                      <a:pPr algn="l"/>
                      <a:r>
                        <a:rPr lang="en-US" sz="1600" dirty="0"/>
                        <a:t>Oscar Koller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CNN+RNN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RWTH PHOENIX-Weather 2014 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BLEU Score : 19.26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r>
                        <a:rPr lang="en-US" sz="1600" dirty="0"/>
                        <a:t>Modeling Coverage for Neural Machine Translation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err="1"/>
                        <a:t>Zhaopeng</a:t>
                      </a:r>
                      <a:r>
                        <a:rPr lang="en-IN" sz="1600" dirty="0"/>
                        <a:t> Tu, </a:t>
                      </a:r>
                      <a:r>
                        <a:rPr lang="en-IN" sz="1600" dirty="0" err="1"/>
                        <a:t>Zhengdong</a:t>
                      </a:r>
                      <a:r>
                        <a:rPr lang="en-IN" sz="1600" dirty="0"/>
                        <a:t> Lu,</a:t>
                      </a:r>
                    </a:p>
                    <a:p>
                      <a:pPr algn="l"/>
                      <a:r>
                        <a:rPr lang="en-IN" sz="1600" dirty="0"/>
                        <a:t>Yang Liu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Coverage based NMT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NIST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BLEU Score : 30.14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r>
                        <a:rPr lang="en-US" sz="1600" dirty="0"/>
                        <a:t>Google’s Neural Machine Translation System: Bridging the Gap between Human and Machine Translation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/>
                        <a:t>Yonghui</a:t>
                      </a:r>
                      <a:r>
                        <a:rPr lang="en-IN" sz="1600" dirty="0"/>
                        <a:t> Wu, </a:t>
                      </a:r>
                    </a:p>
                    <a:p>
                      <a:r>
                        <a:rPr lang="en-IN" sz="1600" dirty="0"/>
                        <a:t>Mike Schuster, </a:t>
                      </a:r>
                    </a:p>
                    <a:p>
                      <a:r>
                        <a:rPr lang="en-IN" sz="1600" dirty="0" err="1"/>
                        <a:t>Zhifeng</a:t>
                      </a:r>
                      <a:r>
                        <a:rPr lang="en-IN" sz="1600" dirty="0"/>
                        <a:t> Chen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GNMT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WMT’14 English-French dataset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BLEU Score : 38.95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59E9578-6F8F-CDDE-B7D0-2F0B2887A2DD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036875"/>
            <a:ext cx="9662160" cy="2935288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</a:rPr>
              <a:t>Natarajan, B., </a:t>
            </a:r>
            <a:r>
              <a:rPr lang="en-IN" b="0" i="0" dirty="0" err="1">
                <a:solidFill>
                  <a:srgbClr val="222222"/>
                </a:solidFill>
                <a:effectLst/>
              </a:rPr>
              <a:t>Elakkiya</a:t>
            </a:r>
            <a:r>
              <a:rPr lang="en-IN" b="0" i="0" dirty="0">
                <a:solidFill>
                  <a:srgbClr val="222222"/>
                </a:solidFill>
                <a:effectLst/>
              </a:rPr>
              <a:t>, R., &amp; Prasad, M. L. (2023). Sentence2signgesture: a hybrid neural machine translation network for sign language video generation. </a:t>
            </a:r>
            <a:r>
              <a:rPr lang="en-IN" b="0" i="1" dirty="0">
                <a:solidFill>
                  <a:srgbClr val="222222"/>
                </a:solidFill>
                <a:effectLst/>
              </a:rPr>
              <a:t>Journal of Ambient Intelligence and Humanized Computing</a:t>
            </a:r>
            <a:r>
              <a:rPr lang="en-IN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IN" b="0" i="1" dirty="0">
                <a:solidFill>
                  <a:srgbClr val="222222"/>
                </a:solidFill>
                <a:effectLst/>
              </a:rPr>
              <a:t>14</a:t>
            </a:r>
            <a:r>
              <a:rPr lang="en-IN" b="0" i="0" dirty="0">
                <a:solidFill>
                  <a:srgbClr val="222222"/>
                </a:solidFill>
                <a:effectLst/>
              </a:rPr>
              <a:t>(8), 9807-9821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I.,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Vinyals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O., &amp; Le, Q. V. (2014). Sequence to sequence learning with neural networks.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27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 err="1">
                <a:solidFill>
                  <a:srgbClr val="222222"/>
                </a:solidFill>
                <a:effectLst/>
              </a:rPr>
              <a:t>Camgoz</a:t>
            </a:r>
            <a:r>
              <a:rPr lang="en-IN" b="0" i="0" dirty="0">
                <a:solidFill>
                  <a:srgbClr val="222222"/>
                </a:solidFill>
                <a:effectLst/>
              </a:rPr>
              <a:t>, N. C., Hadfield, S., Koller, O., Ney, H., &amp; Bowden, R. (2018). Neural sign language translation. In </a:t>
            </a:r>
            <a:r>
              <a:rPr lang="en-IN" b="0" i="1" dirty="0">
                <a:solidFill>
                  <a:srgbClr val="222222"/>
                </a:solidFill>
                <a:effectLst/>
              </a:rPr>
              <a:t>Proceedings of the IEEE conference on computer vision and pattern recognition</a:t>
            </a:r>
            <a:r>
              <a:rPr lang="en-IN" b="0" i="0" dirty="0">
                <a:solidFill>
                  <a:srgbClr val="222222"/>
                </a:solidFill>
                <a:effectLst/>
              </a:rPr>
              <a:t> (pp. 7784-7793)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827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036875"/>
            <a:ext cx="9662160" cy="2935288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IN" b="0" i="0" dirty="0">
                <a:solidFill>
                  <a:srgbClr val="222222"/>
                </a:solidFill>
                <a:effectLst/>
              </a:rPr>
              <a:t>Tu, Z., Lu, Z., Liu, Y., Liu, X., &amp; Li, H. (2016). </a:t>
            </a:r>
            <a:r>
              <a:rPr lang="en-IN" b="0" i="0" dirty="0" err="1">
                <a:solidFill>
                  <a:srgbClr val="222222"/>
                </a:solidFill>
                <a:effectLst/>
              </a:rPr>
              <a:t>Modeling</a:t>
            </a:r>
            <a:r>
              <a:rPr lang="en-IN" b="0" i="0" dirty="0">
                <a:solidFill>
                  <a:srgbClr val="222222"/>
                </a:solidFill>
                <a:effectLst/>
              </a:rPr>
              <a:t> coverage for neural machine translation. </a:t>
            </a:r>
            <a:r>
              <a:rPr lang="en-IN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IN" b="0" i="1" dirty="0">
                <a:solidFill>
                  <a:srgbClr val="222222"/>
                </a:solidFill>
                <a:effectLst/>
              </a:rPr>
              <a:t> preprint arXiv:1601.04811</a:t>
            </a:r>
            <a:endParaRPr lang="en-IN" dirty="0">
              <a:solidFill>
                <a:srgbClr val="22222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IN" b="0" i="0" dirty="0">
                <a:solidFill>
                  <a:srgbClr val="222222"/>
                </a:solidFill>
                <a:effectLst/>
              </a:rPr>
              <a:t>Wu, Y., Schuster, M., Chen, Z., Le, Q. V., </a:t>
            </a:r>
            <a:r>
              <a:rPr lang="en-IN" b="0" i="0" dirty="0" err="1">
                <a:solidFill>
                  <a:srgbClr val="222222"/>
                </a:solidFill>
                <a:effectLst/>
              </a:rPr>
              <a:t>Norouzi</a:t>
            </a:r>
            <a:r>
              <a:rPr lang="en-IN" b="0" i="0" dirty="0">
                <a:solidFill>
                  <a:srgbClr val="222222"/>
                </a:solidFill>
                <a:effectLst/>
              </a:rPr>
              <a:t>, M., </a:t>
            </a:r>
            <a:r>
              <a:rPr lang="en-IN" b="0" i="0" dirty="0" err="1">
                <a:solidFill>
                  <a:srgbClr val="222222"/>
                </a:solidFill>
                <a:effectLst/>
              </a:rPr>
              <a:t>Macherey</a:t>
            </a:r>
            <a:r>
              <a:rPr lang="en-IN" b="0" i="0" dirty="0">
                <a:solidFill>
                  <a:srgbClr val="222222"/>
                </a:solidFill>
                <a:effectLst/>
              </a:rPr>
              <a:t>, W., ... &amp; Dean, J. (2016). Google's neural machine translation system: Bridging the gap between human and machine translation. </a:t>
            </a:r>
            <a:r>
              <a:rPr lang="en-IN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IN" b="0" i="1" dirty="0">
                <a:solidFill>
                  <a:srgbClr val="222222"/>
                </a:solidFill>
                <a:effectLst/>
              </a:rPr>
              <a:t> preprint arXiv:1609.08144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05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EEDC81-30D1-865E-B34A-055944A8A899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3A757EA-132D-8FE3-2B74-AE8AD0D0E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061" r="17061"/>
          <a:stretch/>
        </p:blipFill>
        <p:spPr>
          <a:xfrm>
            <a:off x="5111782" y="449696"/>
            <a:ext cx="6251510" cy="6329412"/>
          </a:xfr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E34F477-2B9F-46EA-37E4-E7AE0C64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89" y="3013501"/>
            <a:ext cx="4275138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C372E0D-1934-585C-4CD4-97D7E63F3E4F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Sign language is a manual communication commonly used by people who are deaf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21212"/>
                </a:solidFill>
              </a:rPr>
              <a:t>There are 300 different forms of sign language around the world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Different communities may have their own variations of sign language, just as spoken languages have regional dialects.( American Sign Language (ASL), British Sign Language (BSL) and Indian Sign Language(ISL))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 descr="A person and person talking&#10;&#10;Description automatically generated">
            <a:extLst>
              <a:ext uri="{FF2B5EF4-FFF2-40B4-BE49-F238E27FC236}">
                <a16:creationId xmlns:a16="http://schemas.microsoft.com/office/drawing/2014/main" id="{BB988A85-4589-044F-D8DE-43895844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66" y="3572192"/>
            <a:ext cx="2935288" cy="29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02B2CA2-E6D9-50EC-811E-7682EAE13774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translation of continuous spoken sentences into sign gestures demands higher attention and places huge risks in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 the proposed model for translating the spoken sentences into sign words</a:t>
            </a:r>
          </a:p>
          <a:p>
            <a:pPr>
              <a:lnSpc>
                <a:spcPct val="100000"/>
              </a:lnSpc>
            </a:pPr>
            <a:r>
              <a:rPr lang="en-US" dirty="0"/>
              <a:t>The generated sign words (glosses) are mapped with sign gesture videos to automate the sign gesture video generation process using deep generative models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7AB296-CD21-6309-1FF4-D5A17E7FE3CD}"/>
                  </a:ext>
                </a:extLst>
              </p14:cNvPr>
              <p14:cNvContentPartPr/>
              <p14:nvPr/>
            </p14:nvContentPartPr>
            <p14:xfrm>
              <a:off x="6980929" y="5644190"/>
              <a:ext cx="270000" cy="10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7AB296-CD21-6309-1FF4-D5A17E7FE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6929" y="5536550"/>
                <a:ext cx="377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738EBC-B204-2471-1202-F93EC660C001}"/>
                  </a:ext>
                </a:extLst>
              </p14:cNvPr>
              <p14:cNvContentPartPr/>
              <p14:nvPr/>
            </p14:nvContentPartPr>
            <p14:xfrm>
              <a:off x="6851689" y="3117710"/>
              <a:ext cx="982080" cy="26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738EBC-B204-2471-1202-F93EC660C0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7689" y="3009710"/>
                <a:ext cx="1089720" cy="28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1CCD5A-E8CB-ED29-E87F-CD3501297B1B}"/>
                  </a:ext>
                </a:extLst>
              </p14:cNvPr>
              <p14:cNvContentPartPr/>
              <p14:nvPr/>
            </p14:nvContentPartPr>
            <p14:xfrm>
              <a:off x="7026649" y="5504870"/>
              <a:ext cx="112680" cy="14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1CCD5A-E8CB-ED29-E87F-CD3501297B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3009" y="5397230"/>
                <a:ext cx="22032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935E236-EA99-FDAD-B13D-D880A46A8D19}"/>
              </a:ext>
            </a:extLst>
          </p:cNvPr>
          <p:cNvSpPr/>
          <p:nvPr/>
        </p:nvSpPr>
        <p:spPr>
          <a:xfrm>
            <a:off x="7097869" y="5284620"/>
            <a:ext cx="108179" cy="514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DCB946-F304-D188-0AF0-50924BEBC016}"/>
              </a:ext>
            </a:extLst>
          </p:cNvPr>
          <p:cNvGrpSpPr/>
          <p:nvPr/>
        </p:nvGrpSpPr>
        <p:grpSpPr>
          <a:xfrm>
            <a:off x="2369143" y="4259122"/>
            <a:ext cx="6244673" cy="2034080"/>
            <a:chOff x="2369143" y="4678990"/>
            <a:chExt cx="6244673" cy="20340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D4C9C0-AEEC-24A0-8109-A86A55BF1FCC}"/>
                </a:ext>
              </a:extLst>
            </p:cNvPr>
            <p:cNvGrpSpPr/>
            <p:nvPr/>
          </p:nvGrpSpPr>
          <p:grpSpPr>
            <a:xfrm>
              <a:off x="2369143" y="4678990"/>
              <a:ext cx="6244673" cy="2034080"/>
              <a:chOff x="2369143" y="4678990"/>
              <a:chExt cx="6244673" cy="203408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2D384F1-4C7C-EAFA-5FD2-78A8854E8CD0}"/>
                  </a:ext>
                </a:extLst>
              </p:cNvPr>
              <p:cNvGrpSpPr/>
              <p:nvPr/>
            </p:nvGrpSpPr>
            <p:grpSpPr>
              <a:xfrm>
                <a:off x="2369143" y="4678990"/>
                <a:ext cx="6244673" cy="2034080"/>
                <a:chOff x="2369143" y="4267580"/>
                <a:chExt cx="6244673" cy="2034080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F95AB95-0C51-A41D-F5A5-011155897566}"/>
                    </a:ext>
                  </a:extLst>
                </p:cNvPr>
                <p:cNvGrpSpPr/>
                <p:nvPr/>
              </p:nvGrpSpPr>
              <p:grpSpPr>
                <a:xfrm>
                  <a:off x="2369143" y="4267580"/>
                  <a:ext cx="6244673" cy="2034080"/>
                  <a:chOff x="2369143" y="4221477"/>
                  <a:chExt cx="6244673" cy="203408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B99BC77-24CC-3292-7DBE-99E116AF2B68}"/>
                      </a:ext>
                    </a:extLst>
                  </p:cNvPr>
                  <p:cNvGrpSpPr/>
                  <p:nvPr/>
                </p:nvGrpSpPr>
                <p:grpSpPr>
                  <a:xfrm>
                    <a:off x="2369143" y="4221477"/>
                    <a:ext cx="6244673" cy="2034080"/>
                    <a:chOff x="2479040" y="4131997"/>
                    <a:chExt cx="6244673" cy="2034080"/>
                  </a:xfrm>
                </p:grpSpPr>
                <p:pic>
                  <p:nvPicPr>
                    <p:cNvPr id="15" name="Picture 14" descr="A diagram of a language translator&#10;&#10;Description automatically generated">
                      <a:extLst>
                        <a:ext uri="{FF2B5EF4-FFF2-40B4-BE49-F238E27FC236}">
                          <a16:creationId xmlns:a16="http://schemas.microsoft.com/office/drawing/2014/main" id="{94F860B3-0867-33DF-AA83-EBA37B0884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r="25178"/>
                    <a:stretch/>
                  </p:blipFill>
                  <p:spPr>
                    <a:xfrm>
                      <a:off x="2479040" y="4292082"/>
                      <a:ext cx="4686870" cy="1873995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">
                      <p14:nvContentPartPr>
                        <p14:cNvPr id="19" name="Ink 18">
                          <a:extLst>
                            <a:ext uri="{FF2B5EF4-FFF2-40B4-BE49-F238E27FC236}">
                              <a16:creationId xmlns:a16="http://schemas.microsoft.com/office/drawing/2014/main" id="{F8C8BD77-5028-9B5B-8FF9-6547DD69DDE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916849" y="5451230"/>
                        <a:ext cx="540360" cy="366840"/>
                      </p14:xfrm>
                    </p:contentPart>
                  </mc:Choice>
                  <mc:Fallback xmlns="">
                    <p:pic>
                      <p:nvPicPr>
                        <p:cNvPr id="19" name="Ink 18">
                          <a:extLst>
                            <a:ext uri="{FF2B5EF4-FFF2-40B4-BE49-F238E27FC236}">
                              <a16:creationId xmlns:a16="http://schemas.microsoft.com/office/drawing/2014/main" id="{F8C8BD77-5028-9B5B-8FF9-6547DD69DD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863209" y="5343590"/>
                          <a:ext cx="648000" cy="582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pic>
                  <p:nvPicPr>
                    <p:cNvPr id="21" name="Picture 20" descr="A person with his hand on his forehead&#10;&#10;Description automatically generated">
                      <a:extLst>
                        <a:ext uri="{FF2B5EF4-FFF2-40B4-BE49-F238E27FC236}">
                          <a16:creationId xmlns:a16="http://schemas.microsoft.com/office/drawing/2014/main" id="{8C339B29-D4D9-D09A-4999-AB65CBE1A6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7211630" y="4183947"/>
                      <a:ext cx="1512083" cy="151208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6AF7092C-E31C-C9EB-A825-6D28CC05D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1032" y="5372828"/>
                      <a:ext cx="270000" cy="5141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35F700BA-ED7C-D939-E0B0-9167CFF02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1169" y="4131997"/>
                      <a:ext cx="1036320" cy="3352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E0F8A50-D86B-4930-2D0E-E394AF3138A4}"/>
                      </a:ext>
                    </a:extLst>
                  </p:cNvPr>
                  <p:cNvSpPr/>
                  <p:nvPr/>
                </p:nvSpPr>
                <p:spPr>
                  <a:xfrm>
                    <a:off x="6975852" y="5370181"/>
                    <a:ext cx="124240" cy="3352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997185E-171A-ADB8-AD7D-DBD6F61F3C10}"/>
                    </a:ext>
                  </a:extLst>
                </p:cNvPr>
                <p:cNvSpPr/>
                <p:nvPr/>
              </p:nvSpPr>
              <p:spPr>
                <a:xfrm>
                  <a:off x="3694922" y="4866929"/>
                  <a:ext cx="1294697" cy="276572"/>
                </a:xfrm>
                <a:custGeom>
                  <a:avLst/>
                  <a:gdLst>
                    <a:gd name="connsiteX0" fmla="*/ 0 w 1240616"/>
                    <a:gd name="connsiteY0" fmla="*/ 0 h 187717"/>
                    <a:gd name="connsiteX1" fmla="*/ 1240616 w 1240616"/>
                    <a:gd name="connsiteY1" fmla="*/ 0 h 187717"/>
                    <a:gd name="connsiteX2" fmla="*/ 1240616 w 1240616"/>
                    <a:gd name="connsiteY2" fmla="*/ 187717 h 187717"/>
                    <a:gd name="connsiteX3" fmla="*/ 0 w 1240616"/>
                    <a:gd name="connsiteY3" fmla="*/ 187717 h 187717"/>
                    <a:gd name="connsiteX4" fmla="*/ 0 w 1240616"/>
                    <a:gd name="connsiteY4" fmla="*/ 0 h 187717"/>
                    <a:gd name="connsiteX0" fmla="*/ 0 w 1240616"/>
                    <a:gd name="connsiteY0" fmla="*/ 0 h 187717"/>
                    <a:gd name="connsiteX1" fmla="*/ 1240616 w 1240616"/>
                    <a:gd name="connsiteY1" fmla="*/ 0 h 187717"/>
                    <a:gd name="connsiteX2" fmla="*/ 1133936 w 1240616"/>
                    <a:gd name="connsiteY2" fmla="*/ 180097 h 187717"/>
                    <a:gd name="connsiteX3" fmla="*/ 0 w 1240616"/>
                    <a:gd name="connsiteY3" fmla="*/ 187717 h 187717"/>
                    <a:gd name="connsiteX4" fmla="*/ 0 w 1240616"/>
                    <a:gd name="connsiteY4" fmla="*/ 0 h 187717"/>
                    <a:gd name="connsiteX0" fmla="*/ 0 w 1240616"/>
                    <a:gd name="connsiteY0" fmla="*/ 0 h 187717"/>
                    <a:gd name="connsiteX1" fmla="*/ 1240616 w 1240616"/>
                    <a:gd name="connsiteY1" fmla="*/ 0 h 187717"/>
                    <a:gd name="connsiteX2" fmla="*/ 1232996 w 1240616"/>
                    <a:gd name="connsiteY2" fmla="*/ 141997 h 187717"/>
                    <a:gd name="connsiteX3" fmla="*/ 0 w 1240616"/>
                    <a:gd name="connsiteY3" fmla="*/ 187717 h 187717"/>
                    <a:gd name="connsiteX4" fmla="*/ 0 w 1240616"/>
                    <a:gd name="connsiteY4" fmla="*/ 0 h 187717"/>
                    <a:gd name="connsiteX0" fmla="*/ 0 w 1240616"/>
                    <a:gd name="connsiteY0" fmla="*/ 0 h 230852"/>
                    <a:gd name="connsiteX1" fmla="*/ 1240616 w 1240616"/>
                    <a:gd name="connsiteY1" fmla="*/ 0 h 230852"/>
                    <a:gd name="connsiteX2" fmla="*/ 1232996 w 1240616"/>
                    <a:gd name="connsiteY2" fmla="*/ 141997 h 230852"/>
                    <a:gd name="connsiteX3" fmla="*/ 648478 w 1240616"/>
                    <a:gd name="connsiteY3" fmla="*/ 230852 h 230852"/>
                    <a:gd name="connsiteX4" fmla="*/ 0 w 1240616"/>
                    <a:gd name="connsiteY4" fmla="*/ 187717 h 230852"/>
                    <a:gd name="connsiteX5" fmla="*/ 0 w 1240616"/>
                    <a:gd name="connsiteY5" fmla="*/ 0 h 230852"/>
                    <a:gd name="connsiteX0" fmla="*/ 0 w 1240616"/>
                    <a:gd name="connsiteY0" fmla="*/ 0 h 230852"/>
                    <a:gd name="connsiteX1" fmla="*/ 1240616 w 1240616"/>
                    <a:gd name="connsiteY1" fmla="*/ 0 h 230852"/>
                    <a:gd name="connsiteX2" fmla="*/ 1232996 w 1240616"/>
                    <a:gd name="connsiteY2" fmla="*/ 141997 h 230852"/>
                    <a:gd name="connsiteX3" fmla="*/ 648478 w 1240616"/>
                    <a:gd name="connsiteY3" fmla="*/ 230852 h 230852"/>
                    <a:gd name="connsiteX4" fmla="*/ 22860 w 1240616"/>
                    <a:gd name="connsiteY4" fmla="*/ 157237 h 230852"/>
                    <a:gd name="connsiteX5" fmla="*/ 0 w 1240616"/>
                    <a:gd name="connsiteY5" fmla="*/ 0 h 230852"/>
                    <a:gd name="connsiteX0" fmla="*/ 0 w 1286336"/>
                    <a:gd name="connsiteY0" fmla="*/ 45720 h 276572"/>
                    <a:gd name="connsiteX1" fmla="*/ 1286336 w 1286336"/>
                    <a:gd name="connsiteY1" fmla="*/ 0 h 276572"/>
                    <a:gd name="connsiteX2" fmla="*/ 1232996 w 1286336"/>
                    <a:gd name="connsiteY2" fmla="*/ 187717 h 276572"/>
                    <a:gd name="connsiteX3" fmla="*/ 648478 w 1286336"/>
                    <a:gd name="connsiteY3" fmla="*/ 276572 h 276572"/>
                    <a:gd name="connsiteX4" fmla="*/ 22860 w 1286336"/>
                    <a:gd name="connsiteY4" fmla="*/ 202957 h 276572"/>
                    <a:gd name="connsiteX5" fmla="*/ 0 w 1286336"/>
                    <a:gd name="connsiteY5" fmla="*/ 45720 h 276572"/>
                    <a:gd name="connsiteX0" fmla="*/ 0 w 1286336"/>
                    <a:gd name="connsiteY0" fmla="*/ 45720 h 276572"/>
                    <a:gd name="connsiteX1" fmla="*/ 1286336 w 1286336"/>
                    <a:gd name="connsiteY1" fmla="*/ 0 h 276572"/>
                    <a:gd name="connsiteX2" fmla="*/ 1080596 w 1286336"/>
                    <a:gd name="connsiteY2" fmla="*/ 233437 h 276572"/>
                    <a:gd name="connsiteX3" fmla="*/ 648478 w 1286336"/>
                    <a:gd name="connsiteY3" fmla="*/ 276572 h 276572"/>
                    <a:gd name="connsiteX4" fmla="*/ 22860 w 1286336"/>
                    <a:gd name="connsiteY4" fmla="*/ 202957 h 276572"/>
                    <a:gd name="connsiteX5" fmla="*/ 0 w 1286336"/>
                    <a:gd name="connsiteY5" fmla="*/ 45720 h 276572"/>
                    <a:gd name="connsiteX0" fmla="*/ 0 w 1294697"/>
                    <a:gd name="connsiteY0" fmla="*/ 45720 h 276572"/>
                    <a:gd name="connsiteX1" fmla="*/ 1286336 w 1294697"/>
                    <a:gd name="connsiteY1" fmla="*/ 0 h 276572"/>
                    <a:gd name="connsiteX2" fmla="*/ 1288558 w 1294697"/>
                    <a:gd name="connsiteY2" fmla="*/ 131791 h 276572"/>
                    <a:gd name="connsiteX3" fmla="*/ 1080596 w 1294697"/>
                    <a:gd name="connsiteY3" fmla="*/ 233437 h 276572"/>
                    <a:gd name="connsiteX4" fmla="*/ 648478 w 1294697"/>
                    <a:gd name="connsiteY4" fmla="*/ 276572 h 276572"/>
                    <a:gd name="connsiteX5" fmla="*/ 22860 w 1294697"/>
                    <a:gd name="connsiteY5" fmla="*/ 202957 h 276572"/>
                    <a:gd name="connsiteX6" fmla="*/ 0 w 1294697"/>
                    <a:gd name="connsiteY6" fmla="*/ 45720 h 27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4697" h="276572">
                      <a:moveTo>
                        <a:pt x="0" y="45720"/>
                      </a:moveTo>
                      <a:lnTo>
                        <a:pt x="1286336" y="0"/>
                      </a:lnTo>
                      <a:cubicBezTo>
                        <a:pt x="1264217" y="28690"/>
                        <a:pt x="1310677" y="103101"/>
                        <a:pt x="1288558" y="131791"/>
                      </a:cubicBezTo>
                      <a:lnTo>
                        <a:pt x="1080596" y="233437"/>
                      </a:lnTo>
                      <a:cubicBezTo>
                        <a:pt x="880677" y="240195"/>
                        <a:pt x="848397" y="269814"/>
                        <a:pt x="648478" y="276572"/>
                      </a:cubicBezTo>
                      <a:lnTo>
                        <a:pt x="22860" y="202957"/>
                      </a:lnTo>
                      <a:lnTo>
                        <a:pt x="0" y="45720"/>
                      </a:lnTo>
                      <a:close/>
                    </a:path>
                  </a:pathLst>
                </a:custGeom>
                <a:solidFill>
                  <a:srgbClr val="C2C2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+mj-lt"/>
                    </a:rPr>
                    <a:t>Sentences</a:t>
                  </a:r>
                  <a:endParaRPr lang="en-IN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014139-5F9E-8CD8-0D9D-7A893EADD89D}"/>
                  </a:ext>
                </a:extLst>
              </p:cNvPr>
              <p:cNvSpPr/>
              <p:nvPr/>
            </p:nvSpPr>
            <p:spPr>
              <a:xfrm>
                <a:off x="4236718" y="5093433"/>
                <a:ext cx="494522" cy="184179"/>
              </a:xfrm>
              <a:prstGeom prst="rect">
                <a:avLst/>
              </a:prstGeom>
              <a:solidFill>
                <a:srgbClr val="C2C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8BA0D6-2D84-264C-D8D3-503223CFC2E2}"/>
                </a:ext>
              </a:extLst>
            </p:cNvPr>
            <p:cNvSpPr txBox="1"/>
            <p:nvPr/>
          </p:nvSpPr>
          <p:spPr>
            <a:xfrm>
              <a:off x="4148116" y="5013976"/>
              <a:ext cx="653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+mj-lt"/>
                </a:rPr>
                <a:t>oken</a:t>
              </a:r>
              <a:endParaRPr lang="en-IN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55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8D5F3E0-12DC-48AC-4CE6-EA5856D6ACCD}"/>
              </a:ext>
            </a:extLst>
          </p:cNvPr>
          <p:cNvSpPr txBox="1">
            <a:spLocks/>
          </p:cNvSpPr>
          <p:nvPr/>
        </p:nvSpPr>
        <p:spPr>
          <a:xfrm>
            <a:off x="660400" y="20368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70E0DBF-BAE6-4197-1DA3-F85C234854EA}"/>
              </a:ext>
            </a:extLst>
          </p:cNvPr>
          <p:cNvSpPr txBox="1">
            <a:spLocks/>
          </p:cNvSpPr>
          <p:nvPr/>
        </p:nvSpPr>
        <p:spPr>
          <a:xfrm>
            <a:off x="812800" y="2189275"/>
            <a:ext cx="9662160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primary motivation is to enhance accessibility and inclusivity for the Deaf and hard-of-hearing communities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i="0" dirty="0">
                <a:effectLst/>
              </a:rPr>
              <a:t>ostering better understanding and communication between diverse linguistic communities</a:t>
            </a:r>
            <a:endParaRPr lang="en-IN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i="0" dirty="0">
                <a:effectLst/>
              </a:rPr>
              <a:t>roader trend of leveraging technological innovation for enhancing accessibility</a:t>
            </a:r>
            <a:r>
              <a:rPr lang="en-IN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i="0" dirty="0">
                <a:effectLst/>
              </a:rPr>
              <a:t>erve as a valuable educational tool for individuals learning sign language</a:t>
            </a:r>
            <a:endParaRPr lang="en-IN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</p:txBody>
      </p:sp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13" r="313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036875"/>
            <a:ext cx="9662160" cy="29352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Translating the </a:t>
            </a:r>
            <a:r>
              <a:rPr lang="en-IN" dirty="0"/>
              <a:t>rare words </a:t>
            </a:r>
            <a:r>
              <a:rPr lang="en-US" dirty="0"/>
              <a:t>and out-of-vocabularies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Capturing the expressiveness of sign language, including non-manual cues such as facial expressions and body language, presents a challenge</a:t>
            </a:r>
          </a:p>
          <a:p>
            <a:pPr>
              <a:lnSpc>
                <a:spcPct val="100000"/>
              </a:lnSpc>
            </a:pPr>
            <a:r>
              <a:rPr lang="en-US" i="0" dirty="0">
                <a:effectLst/>
              </a:rPr>
              <a:t>Ambiguities in spoken language may introduce challenges in choosing the correct sign gestures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BAE1D-5BBA-B74A-4B72-1926B54341E4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A person and person making gestures&#10;&#10;Description automatically generated">
            <a:extLst>
              <a:ext uri="{FF2B5EF4-FFF2-40B4-BE49-F238E27FC236}">
                <a16:creationId xmlns:a16="http://schemas.microsoft.com/office/drawing/2014/main" id="{FE49E106-DCE9-E7F7-5F03-C49E0EEC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81"/>
          <a:stretch/>
        </p:blipFill>
        <p:spPr>
          <a:xfrm>
            <a:off x="3681341" y="4199637"/>
            <a:ext cx="3620278" cy="23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8D5F3E0-12DC-48AC-4CE6-EA5856D6ACCD}"/>
              </a:ext>
            </a:extLst>
          </p:cNvPr>
          <p:cNvSpPr txBox="1">
            <a:spLocks/>
          </p:cNvSpPr>
          <p:nvPr/>
        </p:nvSpPr>
        <p:spPr>
          <a:xfrm>
            <a:off x="660399" y="2036874"/>
            <a:ext cx="9519299" cy="430296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ISL‑CSLTR: continuous sign language translation and recognition dataset</a:t>
            </a:r>
            <a:endParaRPr lang="en-IN" dirty="0"/>
          </a:p>
          <a:p>
            <a:pPr lvl="1">
              <a:lnSpc>
                <a:spcPct val="100000"/>
              </a:lnSpc>
            </a:pPr>
            <a:r>
              <a:rPr lang="it-IT" dirty="0"/>
              <a:t>Indian Sign Language dataset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novel corpus was primarily developed for 100 sentences</a:t>
            </a:r>
            <a:endParaRPr lang="it-IT" dirty="0"/>
          </a:p>
          <a:p>
            <a:pPr lvl="1">
              <a:lnSpc>
                <a:spcPct val="100000"/>
              </a:lnSpc>
            </a:pPr>
            <a:r>
              <a:rPr lang="en-IN" dirty="0"/>
              <a:t>The dataset contains</a:t>
            </a:r>
            <a:r>
              <a:rPr lang="it-IT" dirty="0"/>
              <a:t> </a:t>
            </a:r>
            <a:r>
              <a:rPr lang="en-IN" dirty="0"/>
              <a:t>700 sign videos</a:t>
            </a:r>
            <a:r>
              <a:rPr lang="it-IT" dirty="0"/>
              <a:t> of </a:t>
            </a:r>
            <a:r>
              <a:rPr lang="en-US" dirty="0"/>
              <a:t>commonly used spoken English sentences captured at SASTRA Deemed University</a:t>
            </a:r>
            <a:endParaRPr lang="it-IT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C0A7AE-A491-01E4-DC1E-E86E30A83F4E}"/>
              </a:ext>
            </a:extLst>
          </p:cNvPr>
          <p:cNvSpPr txBox="1">
            <a:spLocks/>
          </p:cNvSpPr>
          <p:nvPr/>
        </p:nvSpPr>
        <p:spPr>
          <a:xfrm>
            <a:off x="660399" y="2036875"/>
            <a:ext cx="9733903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 dirty="0">
                <a:effectLst/>
              </a:rPr>
              <a:t>A recurrent neural network (RNN) is a type of artificial neural network which uses sequential data or time series data.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</a:rPr>
              <a:t>Ability to maintain a hidden state (memory cell), allowing the network to capture sequential dependencies by remembering previous inputs 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while processing</a:t>
            </a:r>
            <a:endParaRPr lang="en-US" b="0" i="0" dirty="0">
              <a:effectLst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63EF29-0EA1-5E85-E155-04D2A6FD3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8" t="17556" r="6182" b="24301"/>
          <a:stretch/>
        </p:blipFill>
        <p:spPr>
          <a:xfrm>
            <a:off x="476379" y="3556211"/>
            <a:ext cx="5803641" cy="2831904"/>
          </a:xfrm>
          <a:prstGeom prst="rect">
            <a:avLst/>
          </a:prstGeom>
        </p:spPr>
      </p:pic>
      <p:pic>
        <p:nvPicPr>
          <p:cNvPr id="11" name="Picture 10" descr="A diagram of a flowchart&#10;&#10;Description automatically generated">
            <a:extLst>
              <a:ext uri="{FF2B5EF4-FFF2-40B4-BE49-F238E27FC236}">
                <a16:creationId xmlns:a16="http://schemas.microsoft.com/office/drawing/2014/main" id="{B63964C1-867D-52FC-95AA-7E9E729E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72" y="3109910"/>
            <a:ext cx="5093937" cy="37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83" b="4283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423097-260A-8ADE-28EE-04C801B533D3}"/>
              </a:ext>
            </a:extLst>
          </p:cNvPr>
          <p:cNvSpPr/>
          <p:nvPr/>
        </p:nvSpPr>
        <p:spPr>
          <a:xfrm>
            <a:off x="1442720" y="6339840"/>
            <a:ext cx="1036320" cy="335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CE0E0-7F6C-A587-731E-6F2CA950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GRU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C0A7AE-A491-01E4-DC1E-E86E30A83F4E}"/>
              </a:ext>
            </a:extLst>
          </p:cNvPr>
          <p:cNvSpPr txBox="1">
            <a:spLocks/>
          </p:cNvSpPr>
          <p:nvPr/>
        </p:nvSpPr>
        <p:spPr>
          <a:xfrm>
            <a:off x="660399" y="2036875"/>
            <a:ext cx="9733903" cy="293528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GRU is a type of recurrent neural network (RNN) that is well-suited for sequence-based tasks</a:t>
            </a:r>
          </a:p>
          <a:p>
            <a:pPr>
              <a:lnSpc>
                <a:spcPct val="100000"/>
              </a:lnSpc>
            </a:pPr>
            <a:r>
              <a:rPr lang="en-US" dirty="0"/>
              <a:t>The GRU introduces gated mechanisms that control the flow of information through the network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Reset gate : H</a:t>
            </a:r>
            <a:r>
              <a:rPr lang="en-US" b="0" i="0" dirty="0">
                <a:effectLst/>
              </a:rPr>
              <a:t>ow much of the past information should be forgotten or reset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Update gate : How much of the past information should be combined with the current input to update the hidden state</a:t>
            </a: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278FE6F-2770-92A1-4DD1-130DEB3C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30" y="4277695"/>
            <a:ext cx="4627982" cy="22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8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1441D3-C2C6-41BB-8316-CE6D1BB467E4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16c05727-aa75-4e4a-9b5f-8a80a1165891"/>
    <ds:schemaRef ds:uri="71af3243-3dd4-4a8d-8c0d-dd76da1f02a5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5187</TotalTime>
  <Words>1287</Words>
  <Application>Microsoft Office PowerPoint</Application>
  <PresentationFormat>Widescreen</PresentationFormat>
  <Paragraphs>150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Corbel</vt:lpstr>
      <vt:lpstr>Nunito</vt:lpstr>
      <vt:lpstr>Söhne</vt:lpstr>
      <vt:lpstr>Wingdings</vt:lpstr>
      <vt:lpstr>Office Theme</vt:lpstr>
      <vt:lpstr>Sentence2SignGesture:  a neural machine translation network for sign language video generation</vt:lpstr>
      <vt:lpstr>Content</vt:lpstr>
      <vt:lpstr>Introduction</vt:lpstr>
      <vt:lpstr>Introduction</vt:lpstr>
      <vt:lpstr>Motivation</vt:lpstr>
      <vt:lpstr>Challenges</vt:lpstr>
      <vt:lpstr>Dataset</vt:lpstr>
      <vt:lpstr>RNN</vt:lpstr>
      <vt:lpstr>GRU</vt:lpstr>
      <vt:lpstr>Deep Stacked GRU</vt:lpstr>
      <vt:lpstr>Methods</vt:lpstr>
      <vt:lpstr>The proposed hybrid NMT system architecture</vt:lpstr>
      <vt:lpstr>Methods</vt:lpstr>
      <vt:lpstr>Methods</vt:lpstr>
      <vt:lpstr>Methods</vt:lpstr>
      <vt:lpstr>Methods</vt:lpstr>
      <vt:lpstr>Methods</vt:lpstr>
      <vt:lpstr>Result Analysis</vt:lpstr>
      <vt:lpstr>Result Analysis</vt:lpstr>
      <vt:lpstr>Result Analysis</vt:lpstr>
      <vt:lpstr>Result Analysis</vt:lpstr>
      <vt:lpstr>Result Analysis</vt:lpstr>
      <vt:lpstr>Conclusion</vt:lpstr>
      <vt:lpstr>Related Works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Sentence2SignGesture: a hybrid neural machine translation network for sign language video generation</dc:title>
  <dc:creator>sharon tk</dc:creator>
  <cp:lastModifiedBy>sharon tk</cp:lastModifiedBy>
  <cp:revision>19</cp:revision>
  <dcterms:created xsi:type="dcterms:W3CDTF">2023-12-03T06:45:19Z</dcterms:created>
  <dcterms:modified xsi:type="dcterms:W3CDTF">2024-04-03T02:30:15Z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